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embeddedFontLst>
    <p:embeddedFont>
      <p:font typeface="Bookman Old Style" panose="02050604050505020204" pitchFamily="18" charset="0"/>
      <p:regular r:id="rId40"/>
      <p:bold r:id="rId41"/>
      <p:italic r:id="rId42"/>
      <p:boldItalic r:id="rId43"/>
    </p:embeddedFon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Noto Sans Symbols" pitchFamily="2" charset="0"/>
      <p:regular r:id="rId48"/>
      <p:bold r:id="rId49"/>
    </p:embeddedFont>
    <p:embeddedFont>
      <p:font typeface="Poppins SemiBold" panose="000007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2qFrmwZEZmrWnMzH8O1yo06uO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85771-1450-4B4D-929A-20781B7F5C16}">
  <a:tblStyle styleId="{A5185771-1450-4B4D-929A-20781B7F5C1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55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kfb.ly/6VXW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kfb.ly/6VXXu" TargetMode="External"/><Relationship Id="rId4" Type="http://schemas.openxmlformats.org/officeDocument/2006/relationships/hyperlink" Target="https://skfb.ly/6VXWK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Macheta:  </a:t>
            </a:r>
            <a:r>
              <a:rPr lang="en-US" sz="1800" b="0" i="0" u="sng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https://skfb.ly/6VXWG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Robot1(Spider_robot):  </a:t>
            </a:r>
            <a:r>
              <a:rPr lang="en-US" sz="1800" b="0" i="0" u="sng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https://skfb.ly/6VXWK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Robot2(Robot_Hand):  </a:t>
            </a:r>
            <a:r>
              <a:rPr lang="en-US" sz="1800" b="0" i="0" u="sng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https://skfb.ly/6VXXu</a:t>
            </a:r>
            <a:endParaRPr sz="1800" b="0" i="0" u="sng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UPT100: https://drive.google.com/file/d/1-uGxFWnh_G_RJP2vgkvLdPUWpFvnAy26/view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93" name="Google Shape;29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https://youtu.be/9dhYENleAtA</a:t>
            </a:r>
            <a:endParaRPr/>
          </a:p>
        </p:txBody>
      </p:sp>
      <p:sp>
        <p:nvSpPr>
          <p:cNvPr id="315" name="Google Shape;31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</a:t>
            </a: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5d95ea09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5d95ea09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5d95ea097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d95ea097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d95ea097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35d95ea0972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d95ea097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d95ea097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35d95ea0972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38" name="Google Shape;1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&quot;Bild&quot;">
  <p:cSld name="Titelfolie &quot;Bild&quot;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>
            <a:spLocks noGrp="1"/>
          </p:cNvSpPr>
          <p:nvPr>
            <p:ph type="pic" idx="2"/>
          </p:nvPr>
        </p:nvSpPr>
        <p:spPr>
          <a:xfrm>
            <a:off x="5447110" y="0"/>
            <a:ext cx="369689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41"/>
          <p:cNvSpPr txBox="1">
            <a:spLocks noGrp="1"/>
          </p:cNvSpPr>
          <p:nvPr>
            <p:ph type="subTitle" idx="1"/>
          </p:nvPr>
        </p:nvSpPr>
        <p:spPr>
          <a:xfrm>
            <a:off x="875620" y="5146199"/>
            <a:ext cx="3696381" cy="99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 cap="none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41"/>
          <p:cNvSpPr/>
          <p:nvPr/>
        </p:nvSpPr>
        <p:spPr>
          <a:xfrm>
            <a:off x="0" y="5748425"/>
            <a:ext cx="1668780" cy="11095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43;p41"/>
          <p:cNvCxnSpPr/>
          <p:nvPr/>
        </p:nvCxnSpPr>
        <p:spPr>
          <a:xfrm>
            <a:off x="875620" y="4557483"/>
            <a:ext cx="827315" cy="0"/>
          </a:xfrm>
          <a:prstGeom prst="straightConnector1">
            <a:avLst/>
          </a:prstGeom>
          <a:noFill/>
          <a:ln w="57150" cap="rnd" cmpd="sng">
            <a:solidFill>
              <a:srgbClr val="FDD3D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44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391" y="2667291"/>
            <a:ext cx="3144854" cy="128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potlight-timisoara.e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cm.upt.ro/staff/raduvasiu" TargetMode="External"/><Relationship Id="rId4" Type="http://schemas.openxmlformats.org/officeDocument/2006/relationships/hyperlink" Target="mailto:radu.vasiu@upt.r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1178"/>
            <a:ext cx="91136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1674169" y="3090765"/>
            <a:ext cx="5949901" cy="2461736"/>
          </a:xfrm>
          <a:prstGeom prst="rect">
            <a:avLst/>
          </a:prstGeom>
          <a:solidFill>
            <a:srgbClr val="BFBFBF">
              <a:alpha val="7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660066"/>
                </a:solidFill>
              </a:rPr>
              <a:t>Prezentare specializare TST3 (MULTIMEDIA)</a:t>
            </a:r>
            <a:endParaRPr/>
          </a:p>
        </p:txBody>
      </p:sp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3635963" y="5552501"/>
            <a:ext cx="3910988" cy="688918"/>
          </a:xfrm>
          <a:prstGeom prst="rect">
            <a:avLst/>
          </a:prstGeom>
          <a:solidFill>
            <a:srgbClr val="BFBFBF">
              <a:alpha val="6588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37F"/>
              </a:buClr>
              <a:buSzPts val="2400"/>
              <a:buNone/>
            </a:pPr>
            <a:r>
              <a:rPr lang="en-US" sz="2400" b="1">
                <a:solidFill>
                  <a:srgbClr val="00137F"/>
                </a:solidFill>
                <a:latin typeface="Calibri"/>
                <a:ea typeface="Calibri"/>
                <a:cs typeface="Calibri"/>
                <a:sym typeface="Calibri"/>
              </a:rPr>
              <a:t>Conf.dr.ing. Vlad Mihăescu</a:t>
            </a:r>
            <a:endParaRPr sz="2400" b="1">
              <a:solidFill>
                <a:srgbClr val="0013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" descr="C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2" y="6333989"/>
            <a:ext cx="1305467" cy="459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1184988" y="4869819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184988" y="5327019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/>
          <p:nvPr/>
        </p:nvSpPr>
        <p:spPr>
          <a:xfrm>
            <a:off x="1016000" y="6222705"/>
            <a:ext cx="8128000" cy="6352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www.unicampus.ro</a:t>
            </a:r>
            <a:endParaRPr sz="4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0436" y="1806758"/>
            <a:ext cx="7533564" cy="441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747" y="2212555"/>
            <a:ext cx="2402902" cy="120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 txBox="1"/>
          <p:nvPr/>
        </p:nvSpPr>
        <p:spPr>
          <a:xfrm>
            <a:off x="431800" y="225193"/>
            <a:ext cx="32646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abordate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253747" y="694409"/>
            <a:ext cx="763491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Dezvoltarea OER – Resurse Educaționale Deschise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pentru platforme și cursuri MOOC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187" name="Google Shape;187;p11"/>
          <p:cNvSpPr txBox="1"/>
          <p:nvPr/>
        </p:nvSpPr>
        <p:spPr>
          <a:xfrm>
            <a:off x="76888" y="1223756"/>
            <a:ext cx="50285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Spotlight Heritage Timișoara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61535"/>
            <a:ext cx="8532565" cy="489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 txBox="1"/>
          <p:nvPr/>
        </p:nvSpPr>
        <p:spPr>
          <a:xfrm flipH="1">
            <a:off x="5840695" y="1387711"/>
            <a:ext cx="3111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https://spotlight-timisoara.eu/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 txBox="1"/>
          <p:nvPr/>
        </p:nvSpPr>
        <p:spPr>
          <a:xfrm>
            <a:off x="850900" y="124642"/>
            <a:ext cx="32646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abordate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143809" y="711487"/>
            <a:ext cx="84669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Grafică și prelucrare audio-video pentru Cultură digitală</a:t>
            </a:r>
            <a:endParaRPr sz="2800" b="1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>
            <a:spLocks noGrp="1"/>
          </p:cNvSpPr>
          <p:nvPr>
            <p:ph type="title"/>
          </p:nvPr>
        </p:nvSpPr>
        <p:spPr>
          <a:xfrm>
            <a:off x="366810" y="277960"/>
            <a:ext cx="8229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7030A0"/>
                </a:solidFill>
              </a:rPr>
              <a:t>Oportunități pe durata studiilor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198" name="Google Shape;198;p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4515" y="1474900"/>
            <a:ext cx="8196361" cy="53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/>
          <p:nvPr/>
        </p:nvSpPr>
        <p:spPr>
          <a:xfrm>
            <a:off x="1180074" y="1380614"/>
            <a:ext cx="49667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Participare la proiecte Europene  </a:t>
            </a:r>
            <a:endParaRPr sz="2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-690465" y="-182926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-690465" y="274274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body" idx="1"/>
          </p:nvPr>
        </p:nvSpPr>
        <p:spPr>
          <a:xfrm>
            <a:off x="167980" y="1035102"/>
            <a:ext cx="3800302" cy="1905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953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None/>
            </a:pPr>
            <a:r>
              <a:rPr lang="en-US" b="1">
                <a:solidFill>
                  <a:srgbClr val="7030A0"/>
                </a:solidFill>
              </a:rPr>
              <a:t>Mentoring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7030A0"/>
              </a:buClr>
              <a:buSzPts val="3200"/>
              <a:buNone/>
            </a:pPr>
            <a:r>
              <a:rPr lang="en-US" b="1">
                <a:solidFill>
                  <a:srgbClr val="7030A0"/>
                </a:solidFill>
              </a:rPr>
              <a:t>Ambassadorships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7030A0"/>
              </a:buClr>
              <a:buSzPts val="3200"/>
              <a:buNone/>
            </a:pPr>
            <a:r>
              <a:rPr lang="en-US" b="1">
                <a:solidFill>
                  <a:srgbClr val="7030A0"/>
                </a:solidFill>
              </a:rPr>
              <a:t>High school activities </a:t>
            </a:r>
            <a:endParaRPr>
              <a:solidFill>
                <a:srgbClr val="7030A0"/>
              </a:solidFill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79146" y="3193660"/>
            <a:ext cx="4834987" cy="3626240"/>
          </a:xfrm>
          <a:prstGeom prst="rect">
            <a:avLst/>
          </a:prstGeom>
          <a:noFill/>
          <a:ln>
            <a:noFill/>
          </a:ln>
          <a:effectLst>
            <a:reflection stA="50000" endA="300" endPos="38500" dist="50800" dir="5400000" sy="-100000" algn="bl" rotWithShape="0"/>
          </a:effectLst>
        </p:spPr>
      </p:pic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1383140" y="0"/>
            <a:ext cx="2806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32423"/>
                </a:solidFill>
              </a:rPr>
              <a:t>Oportunități</a:t>
            </a:r>
            <a:endParaRPr/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stA="52000" endA="300" endPos="35000" sy="-100000" algn="bl" rotWithShape="0"/>
          </a:effectLst>
        </p:spPr>
      </p:pic>
      <p:pic>
        <p:nvPicPr>
          <p:cNvPr id="211" name="Google Shape;211;p13" descr="A group of people posing for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000" y="3008039"/>
            <a:ext cx="5715000" cy="381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366810" y="277960"/>
            <a:ext cx="8229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7030A0"/>
                </a:solidFill>
              </a:rPr>
              <a:t>Oportunități pe durata studiilor</a:t>
            </a:r>
            <a:endParaRPr b="1">
              <a:solidFill>
                <a:srgbClr val="7030A0"/>
              </a:solidFill>
            </a:endParaRPr>
          </a:p>
        </p:txBody>
      </p:sp>
      <p:sp>
        <p:nvSpPr>
          <p:cNvPr id="218" name="Google Shape;218;p14"/>
          <p:cNvSpPr txBox="1"/>
          <p:nvPr/>
        </p:nvSpPr>
        <p:spPr>
          <a:xfrm>
            <a:off x="1180074" y="1380614"/>
            <a:ext cx="693522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Burse Erasmus la universitățile partenere: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peste 25 acorduri bilaterale</a:t>
            </a:r>
            <a:endParaRPr sz="2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-690465" y="-182926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-690465" y="274274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4" descr="A close up of a map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2334721"/>
            <a:ext cx="6350000" cy="449256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4"/>
          <p:cNvSpPr txBox="1"/>
          <p:nvPr/>
        </p:nvSpPr>
        <p:spPr>
          <a:xfrm>
            <a:off x="1384300" y="2676620"/>
            <a:ext cx="1581459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Franța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Marea Britanie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Grecia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Finlanda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Suedia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Lituania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Norvegia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Turcia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>
            <a:spLocks noGrp="1"/>
          </p:cNvSpPr>
          <p:nvPr>
            <p:ph type="title"/>
          </p:nvPr>
        </p:nvSpPr>
        <p:spPr>
          <a:xfrm>
            <a:off x="1107122" y="917209"/>
            <a:ext cx="6363586" cy="82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Calibri"/>
              <a:buNone/>
            </a:pPr>
            <a:r>
              <a:rPr lang="en-US" sz="3600" b="1">
                <a:solidFill>
                  <a:srgbClr val="7030A0"/>
                </a:solidFill>
              </a:rPr>
              <a:t>Colaborare universitate – Industrie</a:t>
            </a:r>
            <a:endParaRPr sz="3600" b="1">
              <a:solidFill>
                <a:srgbClr val="7030A0"/>
              </a:solidFill>
            </a:endParaRPr>
          </a:p>
        </p:txBody>
      </p:sp>
      <p:pic>
        <p:nvPicPr>
          <p:cNvPr id="229" name="Google Shape;229;p15" descr="A picture containing table, birthday, sitting, compu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8671" y="4185889"/>
            <a:ext cx="2250638" cy="126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5" descr="https://lh4.googleusercontent.com/pt5vH1FMvgWuMgWNZLzQti1CKZii7zOrdtEcmg3vXBuHSLo6NNTa0aXUfOeMWZNHi9ZYHM2jVRmv74YtSik4quMFUQH7V2ABBDauiaz4vQw5VNAM9pEX2ZZnRwi0QCHu6kqGT2e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2871" y="2643111"/>
            <a:ext cx="3424962" cy="277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7962" y="3712059"/>
            <a:ext cx="3433038" cy="228869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 txBox="1"/>
          <p:nvPr/>
        </p:nvSpPr>
        <p:spPr>
          <a:xfrm>
            <a:off x="1441789" y="182959"/>
            <a:ext cx="31089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Oportunități</a:t>
            </a:r>
            <a:endParaRPr/>
          </a:p>
        </p:txBody>
      </p:sp>
      <p:pic>
        <p:nvPicPr>
          <p:cNvPr id="233" name="Google Shape;233;p15" descr="A picture containing table, birthday, sitting, compu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7962" y="1813771"/>
            <a:ext cx="3433038" cy="1931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title"/>
          </p:nvPr>
        </p:nvSpPr>
        <p:spPr>
          <a:xfrm>
            <a:off x="457200" y="140530"/>
            <a:ext cx="838633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800"/>
              <a:buFont typeface="Bookman Old Style"/>
              <a:buNone/>
            </a:pPr>
            <a:r>
              <a:rPr lang="en-US" sz="2800" b="1">
                <a:solidFill>
                  <a:srgbClr val="66006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Interactive Digital Media Student Contest</a:t>
            </a:r>
            <a:endParaRPr/>
          </a:p>
        </p:txBody>
      </p:sp>
      <p:pic>
        <p:nvPicPr>
          <p:cNvPr id="239" name="Google Shape;239;p16" descr="Logo_Final_Interactive Digital Media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3448" y="966860"/>
            <a:ext cx="3560082" cy="194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Din 2014</a:t>
            </a:r>
            <a:endParaRPr/>
          </a:p>
        </p:txBody>
      </p:sp>
      <p:pic>
        <p:nvPicPr>
          <p:cNvPr id="241" name="Google Shape;2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67000"/>
            <a:ext cx="9144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http://idmsc2018.cm.upt.ro/uploads/images/IDMSC3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3187" y="1034951"/>
            <a:ext cx="2741661" cy="182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800"/>
              <a:buFont typeface="Bookman Old Style"/>
              <a:buNone/>
            </a:pPr>
            <a:r>
              <a:rPr lang="en-US" sz="2800" b="1">
                <a:solidFill>
                  <a:srgbClr val="66006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Interactive Digital Media Student Contest</a:t>
            </a:r>
            <a:endParaRPr/>
          </a:p>
        </p:txBody>
      </p:sp>
      <p:sp>
        <p:nvSpPr>
          <p:cNvPr id="249" name="Google Shape;249;p17"/>
          <p:cNvSpPr txBox="1">
            <a:spLocks noGrp="1"/>
          </p:cNvSpPr>
          <p:nvPr>
            <p:ph type="body" idx="1"/>
          </p:nvPr>
        </p:nvSpPr>
        <p:spPr>
          <a:xfrm>
            <a:off x="201159" y="1714840"/>
            <a:ext cx="2808741" cy="309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Secțiuni:</a:t>
            </a:r>
            <a:endParaRPr/>
          </a:p>
          <a:p>
            <a:pPr marL="0" lvl="0" indent="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342900" lvl="0" indent="-327660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b="1">
                <a:solidFill>
                  <a:srgbClr val="002060"/>
                </a:solidFill>
              </a:rPr>
              <a:t>Web Development</a:t>
            </a:r>
            <a:endParaRPr>
              <a:solidFill>
                <a:srgbClr val="002060"/>
              </a:solidFill>
            </a:endParaRPr>
          </a:p>
          <a:p>
            <a:pPr marL="342900" lvl="0" indent="-327660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b="1">
                <a:solidFill>
                  <a:srgbClr val="002060"/>
                </a:solidFill>
              </a:rPr>
              <a:t>Mobile development</a:t>
            </a:r>
            <a:endParaRPr>
              <a:solidFill>
                <a:srgbClr val="002060"/>
              </a:solidFill>
            </a:endParaRPr>
          </a:p>
          <a:p>
            <a:pPr marL="342900" lvl="0" indent="-327660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b="1">
                <a:solidFill>
                  <a:srgbClr val="002060"/>
                </a:solidFill>
              </a:rPr>
              <a:t>Graphic Design &amp;Audio-Video production</a:t>
            </a:r>
            <a:endParaRPr>
              <a:solidFill>
                <a:srgbClr val="002060"/>
              </a:solidFill>
            </a:endParaRPr>
          </a:p>
          <a:p>
            <a:pPr marL="342900" lvl="0" indent="-327660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 b="1">
                <a:solidFill>
                  <a:srgbClr val="002060"/>
                </a:solidFill>
              </a:rPr>
              <a:t>Internet of Things</a:t>
            </a:r>
            <a:endParaRPr b="1">
              <a:solidFill>
                <a:srgbClr val="002060"/>
              </a:solidFill>
            </a:endParaRPr>
          </a:p>
          <a:p>
            <a:pPr marL="342900" lvl="0" indent="-272097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56250"/>
              <a:buChar char="•"/>
            </a:pPr>
            <a:r>
              <a:rPr lang="en-US" b="1">
                <a:solidFill>
                  <a:srgbClr val="002060"/>
                </a:solidFill>
              </a:rPr>
              <a:t>eXtended Reality</a:t>
            </a:r>
            <a:endParaRPr b="1">
              <a:solidFill>
                <a:srgbClr val="002060"/>
              </a:solidFill>
            </a:endParaRPr>
          </a:p>
          <a:p>
            <a:pPr marL="342900" lvl="0" indent="-272097" algn="l" rtl="0">
              <a:spcBef>
                <a:spcPts val="448"/>
              </a:spcBef>
              <a:spcAft>
                <a:spcPts val="0"/>
              </a:spcAft>
              <a:buClr>
                <a:srgbClr val="002060"/>
              </a:buClr>
              <a:buSzPct val="56250"/>
              <a:buChar char="•"/>
            </a:pPr>
            <a:r>
              <a:rPr lang="en-US" b="1">
                <a:solidFill>
                  <a:srgbClr val="002060"/>
                </a:solidFill>
              </a:rPr>
              <a:t>Digital Heritage</a:t>
            </a:r>
            <a:endParaRPr/>
          </a:p>
        </p:txBody>
      </p:sp>
      <p:pic>
        <p:nvPicPr>
          <p:cNvPr id="250" name="Google Shape;2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900" y="1344245"/>
            <a:ext cx="6134100" cy="42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7" descr="A picture containing object, clo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" y="6090781"/>
            <a:ext cx="1316038" cy="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828" y="6095400"/>
            <a:ext cx="1677600" cy="8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07156" y="5897902"/>
            <a:ext cx="2011591" cy="100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 descr="A close up of a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7478" y="6164602"/>
            <a:ext cx="1386795" cy="69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 descr="A close up of a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1384" y="6090781"/>
            <a:ext cx="15494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 descr="A picture containing draw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4599" y="6090781"/>
            <a:ext cx="1549401" cy="7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5100" y="4502200"/>
            <a:ext cx="6022274" cy="13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264" name="Google Shape;264;p18"/>
          <p:cNvSpPr txBox="1"/>
          <p:nvPr/>
        </p:nvSpPr>
        <p:spPr>
          <a:xfrm>
            <a:off x="533400" y="868363"/>
            <a:ext cx="69071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Muzeul Tehnic Digital al UPT</a:t>
            </a:r>
            <a:endParaRPr/>
          </a:p>
        </p:txBody>
      </p:sp>
      <p:pic>
        <p:nvPicPr>
          <p:cNvPr id="265" name="Google Shape;26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240" y="1600200"/>
            <a:ext cx="799256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8"/>
          <p:cNvSpPr txBox="1"/>
          <p:nvPr/>
        </p:nvSpPr>
        <p:spPr>
          <a:xfrm>
            <a:off x="1892300" y="283588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273" name="Google Shape;273;p19"/>
          <p:cNvSpPr txBox="1"/>
          <p:nvPr/>
        </p:nvSpPr>
        <p:spPr>
          <a:xfrm>
            <a:off x="533400" y="868363"/>
            <a:ext cx="69071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Muzeul Tehnic Digital al UPT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1892300" y="283588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275" name="Google Shape;275;p19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1600200"/>
            <a:ext cx="5114635" cy="287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 descr="A picture containing text, indoor, floor, ce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593" y="4477182"/>
            <a:ext cx="5567464" cy="213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2757" y="3784788"/>
            <a:ext cx="4144043" cy="276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 descr="A picture containing text, indoor, floor, des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0556" y="1603079"/>
            <a:ext cx="3705246" cy="203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4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940777" y="2023718"/>
            <a:ext cx="7640515" cy="348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Smart and Learning City is a city where the human capital owns not only a high level of skills, but is also strongly motivated by continuous and adequate challenges !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285" name="Google Shape;285;p20"/>
          <p:cNvSpPr txBox="1"/>
          <p:nvPr/>
        </p:nvSpPr>
        <p:spPr>
          <a:xfrm>
            <a:off x="533400" y="868363"/>
            <a:ext cx="80190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AR/VR pentru UPT-100 ani</a:t>
            </a:r>
            <a:endParaRPr/>
          </a:p>
        </p:txBody>
      </p:sp>
      <p:sp>
        <p:nvSpPr>
          <p:cNvPr id="286" name="Google Shape;286;p20"/>
          <p:cNvSpPr txBox="1"/>
          <p:nvPr/>
        </p:nvSpPr>
        <p:spPr>
          <a:xfrm>
            <a:off x="1892300" y="283588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287" name="Google Shape;287;p20" descr="Two people standing in fron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52277"/>
            <a:ext cx="4787900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0" descr="A picture containing person, mirror, object, ma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3657600"/>
            <a:ext cx="4247469" cy="318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0" descr="A desktop computer sitting on top of a des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6315" y="1453138"/>
            <a:ext cx="3961623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1"/>
          <p:cNvPicPr preferRelativeResize="0"/>
          <p:nvPr/>
        </p:nvPicPr>
        <p:blipFill rotWithShape="1">
          <a:blip r:embed="rId3">
            <a:alphaModFix/>
          </a:blip>
          <a:srcRect l="9554" r="7534"/>
          <a:stretch/>
        </p:blipFill>
        <p:spPr>
          <a:xfrm>
            <a:off x="5940743" y="1500194"/>
            <a:ext cx="2060258" cy="1913377"/>
          </a:xfrm>
          <a:custGeom>
            <a:avLst/>
            <a:gdLst/>
            <a:ahLst/>
            <a:cxnLst/>
            <a:rect l="l" t="t" r="r" b="b"/>
            <a:pathLst>
              <a:path w="3662680" h="3401568" extrusionOk="0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4">
            <a:alphaModFix/>
          </a:blip>
          <a:srcRect l="6574" r="5955" b="-1"/>
          <a:stretch/>
        </p:blipFill>
        <p:spPr>
          <a:xfrm>
            <a:off x="4020365" y="1500194"/>
            <a:ext cx="2316437" cy="1913377"/>
          </a:xfrm>
          <a:custGeom>
            <a:avLst/>
            <a:gdLst/>
            <a:ahLst/>
            <a:cxnLst/>
            <a:rect l="l" t="t" r="r" b="b"/>
            <a:pathLst>
              <a:path w="4118110" h="3401568" extrusionOk="0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 rotWithShape="1">
          <a:blip r:embed="rId5">
            <a:alphaModFix/>
          </a:blip>
          <a:srcRect l="6904" r="15149"/>
          <a:stretch/>
        </p:blipFill>
        <p:spPr>
          <a:xfrm>
            <a:off x="4050200" y="3444431"/>
            <a:ext cx="3950801" cy="1913382"/>
          </a:xfrm>
          <a:custGeom>
            <a:avLst/>
            <a:gdLst/>
            <a:ahLst/>
            <a:cxnLst/>
            <a:rect l="l" t="t" r="r" b="b"/>
            <a:pathLst>
              <a:path w="7023646" h="3401568" extrusionOk="0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8" name="Google Shape;298;p21"/>
          <p:cNvSpPr txBox="1"/>
          <p:nvPr/>
        </p:nvSpPr>
        <p:spPr>
          <a:xfrm>
            <a:off x="1389888" y="2359152"/>
            <a:ext cx="2823782" cy="1558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3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UPT’s Campus and labs in </a:t>
            </a:r>
            <a:br>
              <a:rPr lang="en-US" sz="303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3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Reality</a:t>
            </a:r>
            <a:endParaRPr sz="303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1"/>
          <p:cNvSpPr txBox="1"/>
          <p:nvPr/>
        </p:nvSpPr>
        <p:spPr>
          <a:xfrm>
            <a:off x="1395352" y="4183798"/>
            <a:ext cx="2823782" cy="99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Tools: Blender, Unity</a:t>
            </a:r>
            <a:endParaRPr sz="24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1"/>
          <p:cNvSpPr txBox="1"/>
          <p:nvPr/>
        </p:nvSpPr>
        <p:spPr>
          <a:xfrm>
            <a:off x="1809355" y="485940"/>
            <a:ext cx="997789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307" name="Google Shape;307;p22"/>
          <p:cNvSpPr txBox="1"/>
          <p:nvPr/>
        </p:nvSpPr>
        <p:spPr>
          <a:xfrm>
            <a:off x="342900" y="731837"/>
            <a:ext cx="493429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virtuale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pentru Timișoara Capitală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Culturală Europeană 2023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2"/>
          <p:cNvSpPr txBox="1"/>
          <p:nvPr/>
        </p:nvSpPr>
        <p:spPr>
          <a:xfrm>
            <a:off x="1930400" y="210057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309" name="Google Shape;309;p22" descr="A group of people standing around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64051"/>
            <a:ext cx="5347074" cy="356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 descr="A picture containing indoor, table, small, chai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3600" y="3505200"/>
            <a:ext cx="44704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 descr="A picture containing person, indoor, man, you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3674" y="899559"/>
            <a:ext cx="4209925" cy="280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/>
          <p:nvPr/>
        </p:nvSpPr>
        <p:spPr>
          <a:xfrm>
            <a:off x="643748" y="1825668"/>
            <a:ext cx="3928252" cy="107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Spotlight Heritage Timisoara – Augmented Reality view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23" descr="A sign on a city stre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597" b="16555"/>
          <a:stretch/>
        </p:blipFill>
        <p:spPr>
          <a:xfrm>
            <a:off x="1367219" y="2705898"/>
            <a:ext cx="1821662" cy="326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5496" y="2705898"/>
            <a:ext cx="1805325" cy="326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5349" y="2705898"/>
            <a:ext cx="1821664" cy="326755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3"/>
          <p:cNvSpPr txBox="1"/>
          <p:nvPr/>
        </p:nvSpPr>
        <p:spPr>
          <a:xfrm>
            <a:off x="4828158" y="1792226"/>
            <a:ext cx="3928252" cy="107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Tools: Unity, Vuforia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342900" y="731837"/>
            <a:ext cx="83156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virtuale pentru Timișoara Capitală Culturală Europeană 2023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1930400" y="210057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"/>
          <p:cNvSpPr txBox="1"/>
          <p:nvPr/>
        </p:nvSpPr>
        <p:spPr>
          <a:xfrm>
            <a:off x="1465269" y="2132838"/>
            <a:ext cx="226314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Spotlight Heritage Timisoara –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Reality View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24" descr="A picture containing indoor, window, photo, sin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977" b="7295"/>
          <a:stretch/>
        </p:blipFill>
        <p:spPr>
          <a:xfrm>
            <a:off x="6228843" y="2050665"/>
            <a:ext cx="828905" cy="165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3977" b="7295"/>
          <a:stretch/>
        </p:blipFill>
        <p:spPr>
          <a:xfrm>
            <a:off x="4856677" y="2050666"/>
            <a:ext cx="828905" cy="159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 descr="A picture containing building, roo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582" r="7659"/>
          <a:stretch/>
        </p:blipFill>
        <p:spPr>
          <a:xfrm>
            <a:off x="3929846" y="3762505"/>
            <a:ext cx="4138888" cy="206944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4"/>
          <p:cNvSpPr txBox="1"/>
          <p:nvPr/>
        </p:nvSpPr>
        <p:spPr>
          <a:xfrm>
            <a:off x="1395354" y="4183798"/>
            <a:ext cx="1757077" cy="99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Tools: Unity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4"/>
          <p:cNvSpPr txBox="1"/>
          <p:nvPr/>
        </p:nvSpPr>
        <p:spPr>
          <a:xfrm>
            <a:off x="1930400" y="210057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sp>
        <p:nvSpPr>
          <p:cNvPr id="335" name="Google Shape;335;p24"/>
          <p:cNvSpPr txBox="1"/>
          <p:nvPr/>
        </p:nvSpPr>
        <p:spPr>
          <a:xfrm>
            <a:off x="342900" y="731837"/>
            <a:ext cx="83156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virtuale pentru Timișoara Capitală Culturală Europeană 2023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"/>
          <p:cNvSpPr txBox="1">
            <a:spLocks noGrp="1"/>
          </p:cNvSpPr>
          <p:nvPr>
            <p:ph type="title"/>
          </p:nvPr>
        </p:nvSpPr>
        <p:spPr>
          <a:xfrm>
            <a:off x="705556" y="524241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Microsoft Hololens 2</a:t>
            </a:r>
            <a:endParaRPr/>
          </a:p>
        </p:txBody>
      </p:sp>
      <p:pic>
        <p:nvPicPr>
          <p:cNvPr id="341" name="Google Shape;341;p25" descr="HoloLens 2 Development Edition: Find Specs and Features - HoloLens 2  Development Edition"/>
          <p:cNvPicPr preferRelativeResize="0"/>
          <p:nvPr/>
        </p:nvPicPr>
        <p:blipFill rotWithShape="1">
          <a:blip r:embed="rId3">
            <a:alphaModFix/>
          </a:blip>
          <a:srcRect l="17918"/>
          <a:stretch/>
        </p:blipFill>
        <p:spPr>
          <a:xfrm>
            <a:off x="1614489" y="2361219"/>
            <a:ext cx="2806552" cy="27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2647" y="2742859"/>
            <a:ext cx="3176867" cy="211791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5"/>
          <p:cNvSpPr txBox="1"/>
          <p:nvPr/>
        </p:nvSpPr>
        <p:spPr>
          <a:xfrm>
            <a:off x="1930400" y="210057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sp>
        <p:nvSpPr>
          <p:cNvPr id="344" name="Google Shape;344;p25"/>
          <p:cNvSpPr txBox="1"/>
          <p:nvPr/>
        </p:nvSpPr>
        <p:spPr>
          <a:xfrm>
            <a:off x="342900" y="731837"/>
            <a:ext cx="83156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virtuale pentru Timișoara Capitală Culturală Europeană 2023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6" descr="A screenshot of a video gam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0839" y="2128578"/>
            <a:ext cx="6860162" cy="336848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/>
        </p:nvSpPr>
        <p:spPr>
          <a:xfrm>
            <a:off x="1930400" y="210057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sp>
        <p:nvSpPr>
          <p:cNvPr id="351" name="Google Shape;351;p26"/>
          <p:cNvSpPr txBox="1"/>
          <p:nvPr/>
        </p:nvSpPr>
        <p:spPr>
          <a:xfrm>
            <a:off x="342900" y="731837"/>
            <a:ext cx="83156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aplicații virtuale pentru Timișoara Capitală Culturală Europeană 2023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358" name="Google Shape;358;p27"/>
          <p:cNvSpPr txBox="1"/>
          <p:nvPr/>
        </p:nvSpPr>
        <p:spPr>
          <a:xfrm>
            <a:off x="533400" y="868363"/>
            <a:ext cx="393729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Dezvoltare cursuri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deschise de tip MOOC</a:t>
            </a:r>
            <a:endParaRPr/>
          </a:p>
        </p:txBody>
      </p:sp>
      <p:sp>
        <p:nvSpPr>
          <p:cNvPr id="359" name="Google Shape;359;p27"/>
          <p:cNvSpPr txBox="1"/>
          <p:nvPr/>
        </p:nvSpPr>
        <p:spPr>
          <a:xfrm>
            <a:off x="635000" y="282846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360" name="Google Shape;360;p27" descr="A group of people sitting at a desk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100" y="2705100"/>
            <a:ext cx="5537200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 descr="A group of people sitting at a table using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4075" y="0"/>
            <a:ext cx="3209925" cy="42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7" descr="A desk with a computer on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0900" y="3496401"/>
            <a:ext cx="4483100" cy="33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369" name="Google Shape;369;p28"/>
          <p:cNvSpPr txBox="1"/>
          <p:nvPr/>
        </p:nvSpPr>
        <p:spPr>
          <a:xfrm>
            <a:off x="533401" y="1719764"/>
            <a:ext cx="23114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Proiecte realizate cu studenți din SUA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parte din proiectul TalkTech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Unealtă - CoSpaces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8"/>
          <p:cNvSpPr txBox="1"/>
          <p:nvPr/>
        </p:nvSpPr>
        <p:spPr>
          <a:xfrm>
            <a:off x="635000" y="282846"/>
            <a:ext cx="41631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371" name="Google Shape;371;p28"/>
          <p:cNvPicPr preferRelativeResize="0"/>
          <p:nvPr/>
        </p:nvPicPr>
        <p:blipFill rotWithShape="1">
          <a:blip r:embed="rId3">
            <a:alphaModFix/>
          </a:blip>
          <a:srcRect l="38471" r="21097" b="2"/>
          <a:stretch/>
        </p:blipFill>
        <p:spPr>
          <a:xfrm>
            <a:off x="3005660" y="1218496"/>
            <a:ext cx="3132680" cy="253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8"/>
          <p:cNvPicPr preferRelativeResize="0"/>
          <p:nvPr/>
        </p:nvPicPr>
        <p:blipFill rotWithShape="1">
          <a:blip r:embed="rId4">
            <a:alphaModFix/>
          </a:blip>
          <a:srcRect l="23372" r="21476" b="-2"/>
          <a:stretch/>
        </p:blipFill>
        <p:spPr>
          <a:xfrm>
            <a:off x="6206919" y="1218503"/>
            <a:ext cx="2798849" cy="253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8"/>
          <p:cNvPicPr preferRelativeResize="0"/>
          <p:nvPr/>
        </p:nvPicPr>
        <p:blipFill rotWithShape="1">
          <a:blip r:embed="rId5">
            <a:alphaModFix/>
          </a:blip>
          <a:srcRect l="-110" r="203" b="-2"/>
          <a:stretch/>
        </p:blipFill>
        <p:spPr>
          <a:xfrm>
            <a:off x="3005661" y="3824535"/>
            <a:ext cx="6000107" cy="2537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380" name="Google Shape;380;p29"/>
          <p:cNvSpPr txBox="1"/>
          <p:nvPr/>
        </p:nvSpPr>
        <p:spPr>
          <a:xfrm>
            <a:off x="841022" y="1013178"/>
            <a:ext cx="65983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Antreprenoriat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9"/>
          <p:cNvSpPr txBox="1"/>
          <p:nvPr/>
        </p:nvSpPr>
        <p:spPr>
          <a:xfrm>
            <a:off x="635000" y="282846"/>
            <a:ext cx="4157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Activități de actualitate</a:t>
            </a:r>
            <a:endParaRPr/>
          </a:p>
        </p:txBody>
      </p:sp>
      <p:pic>
        <p:nvPicPr>
          <p:cNvPr id="382" name="Google Shape;382;p29" descr="/var/www/render_temp/8716283/1477507079/767755/slid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17010"/>
            <a:ext cx="9144000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457200" y="52441"/>
            <a:ext cx="8470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Centrul de Cercetări în Multimedia</a:t>
            </a: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428499" y="1061074"/>
            <a:ext cx="8185355" cy="316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5623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Char char="•"/>
            </a:pPr>
            <a:r>
              <a:rPr lang="en-US" sz="2800" b="1">
                <a:solidFill>
                  <a:srgbClr val="7030A0"/>
                </a:solidFill>
              </a:rPr>
              <a:t>Din 1996/1997</a:t>
            </a:r>
            <a:r>
              <a:rPr lang="en-US" sz="2800">
                <a:solidFill>
                  <a:srgbClr val="7030A0"/>
                </a:solidFill>
              </a:rPr>
              <a:t>, </a:t>
            </a:r>
            <a:r>
              <a:rPr lang="en-US" sz="2800" b="1">
                <a:solidFill>
                  <a:srgbClr val="7030A0"/>
                </a:solidFill>
              </a:rPr>
              <a:t> TST3 - Multimedia,</a:t>
            </a:r>
            <a:r>
              <a:rPr lang="en-US" sz="2800"/>
              <a:t> licență</a:t>
            </a:r>
            <a:endParaRPr sz="2800"/>
          </a:p>
          <a:p>
            <a:pPr marL="342900" lvl="0" indent="-356235" algn="l" rtl="0">
              <a:lnSpc>
                <a:spcPct val="110000"/>
              </a:lnSpc>
              <a:spcBef>
                <a:spcPts val="518"/>
              </a:spcBef>
              <a:spcAft>
                <a:spcPts val="0"/>
              </a:spcAft>
              <a:buClr>
                <a:srgbClr val="7030A0"/>
              </a:buClr>
              <a:buSzPts val="2800"/>
              <a:buChar char="•"/>
            </a:pPr>
            <a:r>
              <a:rPr lang="en-US" sz="2800" b="1">
                <a:solidFill>
                  <a:srgbClr val="7030A0"/>
                </a:solidFill>
              </a:rPr>
              <a:t>Din 2009, Tehnologii Multimedia,</a:t>
            </a:r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800"/>
              <a:t>2 ani, master de cercetare, interdisciplinar</a:t>
            </a:r>
            <a:endParaRPr sz="2800"/>
          </a:p>
          <a:p>
            <a:pPr marL="342900" lvl="0" indent="-356235" algn="l" rtl="0">
              <a:lnSpc>
                <a:spcPct val="110000"/>
              </a:lnSpc>
              <a:spcBef>
                <a:spcPts val="518"/>
              </a:spcBef>
              <a:spcAft>
                <a:spcPts val="0"/>
              </a:spcAft>
              <a:buClr>
                <a:srgbClr val="7030A0"/>
              </a:buClr>
              <a:buSzPts val="2800"/>
              <a:buChar char="•"/>
            </a:pPr>
            <a:r>
              <a:rPr lang="en-US" sz="2800" b="1">
                <a:solidFill>
                  <a:srgbClr val="7030A0"/>
                </a:solidFill>
              </a:rPr>
              <a:t>Din 2011, Comunicații, Relații Publice și Media Digitală,</a:t>
            </a:r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800"/>
              <a:t>2 ani, master interdisciplinar, colaborare cu Fac. de Științe ale Comunicării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Vicadis-TM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3300" y="4022201"/>
            <a:ext cx="4670050" cy="27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2347" y="5397500"/>
            <a:ext cx="1174475" cy="116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d95ea0972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35d95ea0972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g35d95ea097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800" y="218275"/>
            <a:ext cx="7109201" cy="642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0"/>
          <p:cNvPicPr preferRelativeResize="0"/>
          <p:nvPr/>
        </p:nvPicPr>
        <p:blipFill rotWithShape="1">
          <a:blip r:embed="rId3">
            <a:alphaModFix/>
          </a:blip>
          <a:srcRect l="7442" r="11516" b="1100"/>
          <a:stretch/>
        </p:blipFill>
        <p:spPr>
          <a:xfrm>
            <a:off x="4363432" y="1500189"/>
            <a:ext cx="3637568" cy="38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0"/>
          <p:cNvSpPr/>
          <p:nvPr/>
        </p:nvSpPr>
        <p:spPr>
          <a:xfrm>
            <a:off x="5042651" y="1330305"/>
            <a:ext cx="957512" cy="2095360"/>
          </a:xfrm>
          <a:custGeom>
            <a:avLst/>
            <a:gdLst/>
            <a:ahLst/>
            <a:cxnLst/>
            <a:rect l="l" t="t" r="r" b="b"/>
            <a:pathLst>
              <a:path w="3918858" h="2191657" extrusionOk="0">
                <a:moveTo>
                  <a:pt x="0" y="0"/>
                </a:moveTo>
                <a:cubicBezTo>
                  <a:pt x="312057" y="593876"/>
                  <a:pt x="624115" y="1187752"/>
                  <a:pt x="1277258" y="1553028"/>
                </a:cubicBezTo>
                <a:cubicBezTo>
                  <a:pt x="1930401" y="1918304"/>
                  <a:pt x="2924629" y="2054980"/>
                  <a:pt x="3918858" y="2191657"/>
                </a:cubicBezTo>
              </a:path>
            </a:pathLst>
          </a:custGeom>
          <a:noFill/>
          <a:ln w="57150" cap="rnd" cmpd="sng">
            <a:solidFill>
              <a:srgbClr val="9300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0"/>
          <p:cNvSpPr/>
          <p:nvPr/>
        </p:nvSpPr>
        <p:spPr>
          <a:xfrm rot="976524">
            <a:off x="7449307" y="4341958"/>
            <a:ext cx="2138518" cy="790357"/>
          </a:xfrm>
          <a:custGeom>
            <a:avLst/>
            <a:gdLst/>
            <a:ahLst/>
            <a:cxnLst/>
            <a:rect l="l" t="t" r="r" b="b"/>
            <a:pathLst>
              <a:path w="3251200" h="1422400" extrusionOk="0">
                <a:moveTo>
                  <a:pt x="0" y="0"/>
                </a:moveTo>
                <a:cubicBezTo>
                  <a:pt x="752323" y="41124"/>
                  <a:pt x="1504647" y="82248"/>
                  <a:pt x="2046514" y="319315"/>
                </a:cubicBezTo>
                <a:cubicBezTo>
                  <a:pt x="2588381" y="556382"/>
                  <a:pt x="2919790" y="989391"/>
                  <a:pt x="3251200" y="1422400"/>
                </a:cubicBezTo>
              </a:path>
            </a:pathLst>
          </a:custGeom>
          <a:noFill/>
          <a:ln w="57150" cap="rnd" cmpd="sng">
            <a:solidFill>
              <a:srgbClr val="9300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5144" y="4956325"/>
            <a:ext cx="1149141" cy="32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05" name="Google Shape;4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38"/>
            <a:ext cx="8839204" cy="430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d95ea0972_0_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5d95ea0972_0_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Google Shape;413;g35d95ea0972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sz="2700"/>
          </a:p>
          <a:p>
            <a:pPr marL="0" lvl="0" indent="0" algn="ctr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sz="2700"/>
          </a:p>
        </p:txBody>
      </p:sp>
      <p:sp>
        <p:nvSpPr>
          <p:cNvPr id="420" name="Google Shape;420;p32"/>
          <p:cNvSpPr txBox="1"/>
          <p:nvPr/>
        </p:nvSpPr>
        <p:spPr>
          <a:xfrm>
            <a:off x="1231427" y="408671"/>
            <a:ext cx="60176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creative în dezvoltare</a:t>
            </a:r>
            <a:endParaRPr sz="36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2"/>
          <p:cNvSpPr txBox="1"/>
          <p:nvPr/>
        </p:nvSpPr>
        <p:spPr>
          <a:xfrm>
            <a:off x="2112066" y="1598389"/>
            <a:ext cx="29357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Tehnologii Blockchain</a:t>
            </a:r>
            <a:endParaRPr sz="2400" b="1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427" y="2171575"/>
            <a:ext cx="6681146" cy="327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sz="2700"/>
          </a:p>
          <a:p>
            <a:pPr marL="0" lvl="0" indent="0" algn="ctr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endParaRPr sz="2700"/>
          </a:p>
        </p:txBody>
      </p:sp>
      <p:sp>
        <p:nvSpPr>
          <p:cNvPr id="429" name="Google Shape;429;p33"/>
          <p:cNvSpPr txBox="1"/>
          <p:nvPr/>
        </p:nvSpPr>
        <p:spPr>
          <a:xfrm>
            <a:off x="1228020" y="408671"/>
            <a:ext cx="60176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creative în dezvoltare</a:t>
            </a:r>
            <a:endParaRPr sz="36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3"/>
          <p:cNvSpPr txBox="1"/>
          <p:nvPr/>
        </p:nvSpPr>
        <p:spPr>
          <a:xfrm>
            <a:off x="1987889" y="1302705"/>
            <a:ext cx="28586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Inteligență Artificială</a:t>
            </a:r>
            <a:endParaRPr/>
          </a:p>
        </p:txBody>
      </p:sp>
      <p:pic>
        <p:nvPicPr>
          <p:cNvPr id="431" name="Google Shape;43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475552"/>
            <a:ext cx="2749811" cy="349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2003" y="2036969"/>
            <a:ext cx="2732711" cy="3565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0551" y="3724987"/>
            <a:ext cx="2090450" cy="195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d95ea0972_0_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35d95ea0972_0_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g35d95ea0972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375" y="6732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man Old Style"/>
              <a:buNone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CONTACT</a:t>
            </a:r>
            <a:endParaRPr/>
          </a:p>
        </p:txBody>
      </p:sp>
      <p:pic>
        <p:nvPicPr>
          <p:cNvPr id="447" name="Google Shape;447;p34" descr="C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060" y="6330027"/>
            <a:ext cx="1350814" cy="47585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4"/>
          <p:cNvSpPr/>
          <p:nvPr/>
        </p:nvSpPr>
        <p:spPr>
          <a:xfrm>
            <a:off x="457200" y="1568604"/>
            <a:ext cx="6327086" cy="3726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Profesor Radu Vasiu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Centrul de Cercetări în Multimedia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Tel: +4</a:t>
            </a:r>
            <a:r>
              <a:rPr lang="en-US" sz="18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0.256.403328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1800" b="1" u="sng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radu.vasiu@upt.ro</a:t>
            </a:r>
            <a:endParaRPr sz="1800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Noto Sans Symbols"/>
              <a:buNone/>
            </a:pPr>
            <a:r>
              <a:rPr lang="en-US" sz="1800" b="1" u="sng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http://www.cm.upt.ro/staff/raduvasiu</a:t>
            </a:r>
            <a:endParaRPr sz="1800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4"/>
          <p:cNvSpPr txBox="1"/>
          <p:nvPr/>
        </p:nvSpPr>
        <p:spPr>
          <a:xfrm>
            <a:off x="2593042" y="5661901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0" y="76201"/>
            <a:ext cx="9144000" cy="66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Curricula – specializare TST3 (Multimedia)</a:t>
            </a:r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body" idx="4294967295"/>
          </p:nvPr>
        </p:nvSpPr>
        <p:spPr>
          <a:xfrm>
            <a:off x="457200" y="1616870"/>
            <a:ext cx="8686800" cy="481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4" name="Google Shape;124;p4"/>
          <p:cNvGraphicFramePr/>
          <p:nvPr/>
        </p:nvGraphicFramePr>
        <p:xfrm>
          <a:off x="139700" y="7369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{A5185771-1450-4B4D-929A-20781B7F5C16}</a:tableStyleId>
              </a:tblPr>
              <a:tblGrid>
                <a:gridCol w="443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Semestrul VII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Semestrul VIII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Testarea echipamentelor electronice pentru telecomunicații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Producție audio-video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1" u="none" strike="noStrike" cap="none"/>
                        <a:t>Modelare și simulare în telecomunicații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Compresie audio-video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1" u="none" strike="noStrike" cap="none"/>
                        <a:t>Software pentru telecomunicații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1" u="none" strike="noStrike" cap="none"/>
                        <a:t>Proiect de software pentru telecomunicații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Tehnologii multimedia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Disciplină opțională, din pachetul: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US" sz="1800" u="none" strike="noStrike" cap="none"/>
                        <a:t>Metode de proiectare hardware și software pentru asigurarea siguranței în funcționare în industria auto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US" sz="1800" u="none" strike="noStrike" cap="none"/>
                        <a:t>Proiectare Zucken CR-5000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US" sz="1800" u="none" strike="noStrike" cap="none"/>
                        <a:t>Rețele metropolitane (LTE)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US" sz="1800" b="1" u="none" strike="noStrike" cap="none"/>
                        <a:t>Tehnologii Web 2.0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US" sz="1800" u="none" strike="noStrike" cap="none"/>
                        <a:t>Introducere în rețele optice WDM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Grafică computerizată</a:t>
                      </a:r>
                      <a:endParaRPr sz="1800" b="1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Disciplină opțională de la altă rută curriculară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Disciplină opțională de la altă rută curriculară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none" strike="noStrike" cap="none"/>
                        <a:t>LUCRAREA DE LICENȚĂ</a:t>
                      </a:r>
                      <a:endParaRPr sz="1800" b="1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1" u="none" strike="noStrike" cap="none"/>
                        <a:t>Proiect de dezvoltare</a:t>
                      </a:r>
                      <a:endParaRPr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Competențe asigurate</a:t>
            </a: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body" idx="4294967295"/>
          </p:nvPr>
        </p:nvSpPr>
        <p:spPr>
          <a:xfrm>
            <a:off x="457200" y="2063750"/>
            <a:ext cx="4697400" cy="126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/>
              <a:t>Competențe specifice din: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rgbClr val="632423"/>
              </a:buClr>
              <a:buSzPct val="100000"/>
              <a:buNone/>
            </a:pPr>
            <a:r>
              <a:rPr lang="en-US" sz="2600" i="1">
                <a:solidFill>
                  <a:srgbClr val="632423"/>
                </a:solidFill>
              </a:rPr>
              <a:t>Cadrul Competențelor Digitale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rgbClr val="632423"/>
              </a:buClr>
              <a:buSzPct val="100000"/>
              <a:buNone/>
            </a:pPr>
            <a:r>
              <a:rPr lang="en-US" sz="2600" i="1">
                <a:solidFill>
                  <a:srgbClr val="632423"/>
                </a:solidFill>
              </a:rPr>
              <a:t>pentru Cetățeni (DigComp 2.1)</a:t>
            </a:r>
            <a:endParaRPr sz="2600" i="1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5" descr="A picture containing table, photo, water, colorful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54601" y="1219201"/>
            <a:ext cx="3989399" cy="56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457200" y="3429000"/>
            <a:ext cx="46974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producerea și publicarea de cunoștințe în formate multimedia standardizate,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utilizarea de aplicații software și tehnologii dedicate pentru managementul conținutului digital,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gestionarea resurselor digitale audio-video,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utilizarea tehnologiilor Web 2.0 și a Social Media,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comunicarea prin intermediul tehnologiilor digitale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457200" y="1358572"/>
            <a:ext cx="39665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Competențele generale TST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 descr="Screenshot_2015-04-23-16-22-3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2060" y="1208595"/>
            <a:ext cx="3411940" cy="606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 descr="Screenshot_2015-04-23-16-21-3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618" y="1296537"/>
            <a:ext cx="3128323" cy="556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>
            <a:spLocks noGrp="1"/>
          </p:cNvSpPr>
          <p:nvPr>
            <p:ph type="title"/>
          </p:nvPr>
        </p:nvSpPr>
        <p:spPr>
          <a:xfrm>
            <a:off x="3411941" y="3241353"/>
            <a:ext cx="2474227" cy="132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Timisoara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City Art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837252" y="48870"/>
            <a:ext cx="32646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abordate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725756" y="633645"/>
            <a:ext cx="51604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Creare de conținut multimedia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7" descr="Screenshot_2015-04-23-16-22-2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75" y="-118702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 descr="Screenshot_2015-04-23-16-21-4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3293943" y="743814"/>
            <a:ext cx="2556114" cy="132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Timisoara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City Art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452127" y="491446"/>
            <a:ext cx="8229600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32423"/>
                </a:solidFill>
              </a:rPr>
              <a:t>Realitate augmentată / realitate virtuală</a:t>
            </a:r>
            <a:endParaRPr sz="3200" b="1">
              <a:solidFill>
                <a:srgbClr val="632423"/>
              </a:solidFill>
            </a:endParaRPr>
          </a:p>
        </p:txBody>
      </p:sp>
      <p:sp>
        <p:nvSpPr>
          <p:cNvPr id="159" name="Google Shape;159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0" name="Google Shape;160;p8" descr="AR_™_MOB_silviu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8202" y="1173116"/>
            <a:ext cx="3733800" cy="568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 descr="AR_TM_MOB_Silviu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002" y="1173116"/>
            <a:ext cx="3918561" cy="57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/>
        </p:nvSpPr>
        <p:spPr>
          <a:xfrm>
            <a:off x="850900" y="124642"/>
            <a:ext cx="32646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Domenii abordate</a:t>
            </a:r>
            <a:endParaRPr sz="32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4587800" y="938555"/>
            <a:ext cx="4243140" cy="132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Timisoara City Art Augmented Reality</a:t>
            </a:r>
            <a:endParaRPr/>
          </a:p>
        </p:txBody>
      </p:sp>
      <p:pic>
        <p:nvPicPr>
          <p:cNvPr id="169" name="Google Shape;169;p9" descr="Screenshot_2015-04-23-16-28-1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935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 descr="IMG_20150423_1625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25" y="3550935"/>
            <a:ext cx="5286374" cy="297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Microsoft Office PowerPoint</Application>
  <PresentationFormat>On-screen Show (4:3)</PresentationFormat>
  <Paragraphs>187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Helvetica Neue</vt:lpstr>
      <vt:lpstr>Noto Sans Symbols</vt:lpstr>
      <vt:lpstr>Bookman Old Style</vt:lpstr>
      <vt:lpstr>Times New Roman</vt:lpstr>
      <vt:lpstr>Calibri</vt:lpstr>
      <vt:lpstr>Poppins SemiBold</vt:lpstr>
      <vt:lpstr>Office Theme</vt:lpstr>
      <vt:lpstr>Prezentare specializare TST3 (MULTIMEDIA)</vt:lpstr>
      <vt:lpstr>PowerPoint Presentation</vt:lpstr>
      <vt:lpstr>Centrul de Cercetări în Multimedia</vt:lpstr>
      <vt:lpstr>Curricula – specializare TST3 (Multimedia)</vt:lpstr>
      <vt:lpstr>Competențe asigurate</vt:lpstr>
      <vt:lpstr>Timisoara  City Art</vt:lpstr>
      <vt:lpstr>Timisoara City Art</vt:lpstr>
      <vt:lpstr>Realitate augmentată / realitate virtuală</vt:lpstr>
      <vt:lpstr>Timisoara City Art Augmented Reality</vt:lpstr>
      <vt:lpstr>PowerPoint Presentation</vt:lpstr>
      <vt:lpstr>PowerPoint Presentation</vt:lpstr>
      <vt:lpstr>Oportunități pe durata studiilor</vt:lpstr>
      <vt:lpstr>Oportunități</vt:lpstr>
      <vt:lpstr>Oportunități pe durata studiilor</vt:lpstr>
      <vt:lpstr>Colaborare universitate – Industrie</vt:lpstr>
      <vt:lpstr>Interactive Digital Media Student Contest</vt:lpstr>
      <vt:lpstr>Interactive Digital Media Student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Hololens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Diana Andone</dc:creator>
  <cp:lastModifiedBy>Silviu Vert</cp:lastModifiedBy>
  <cp:revision>1</cp:revision>
  <dcterms:created xsi:type="dcterms:W3CDTF">2019-12-12T13:03:51Z</dcterms:created>
  <dcterms:modified xsi:type="dcterms:W3CDTF">2026-05-27T12:17:32Z</dcterms:modified>
</cp:coreProperties>
</file>